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88200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1296653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46035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3242329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3209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1341082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1672483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59575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199828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9907527-940B-4C17-8A2C-C4F59F002886}" type="datetimeFigureOut">
              <a:rPr lang="es-ES" smtClean="0"/>
              <a:t>07/08/2020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28107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9907527-940B-4C17-8A2C-C4F59F002886}" type="datetimeFigureOut">
              <a:rPr lang="es-ES" smtClean="0"/>
              <a:t>07/08/2020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199257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9907527-940B-4C17-8A2C-C4F59F002886}" type="datetimeFigureOut">
              <a:rPr lang="es-ES" smtClean="0"/>
              <a:t>07/08/2020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230892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9907527-940B-4C17-8A2C-C4F59F002886}" type="datetimeFigureOut">
              <a:rPr lang="es-ES" smtClean="0"/>
              <a:t>07/08/2020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2604316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07527-940B-4C17-8A2C-C4F59F002886}" type="datetimeFigureOut">
              <a:rPr lang="es-ES" smtClean="0"/>
              <a:t>07/08/2020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894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9907527-940B-4C17-8A2C-C4F59F002886}" type="datetimeFigureOut">
              <a:rPr lang="es-ES" smtClean="0"/>
              <a:t>07/08/2020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283876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9907527-940B-4C17-8A2C-C4F59F002886}" type="datetimeFigureOut">
              <a:rPr lang="es-ES" smtClean="0"/>
              <a:t>07/08/2020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152C415-CB12-4EF4-A602-B7463D17B194}" type="slidenum">
              <a:rPr lang="es-ES" smtClean="0"/>
              <a:t>‹Nº›</a:t>
            </a:fld>
            <a:endParaRPr lang="es-ES"/>
          </a:p>
        </p:txBody>
      </p:sp>
    </p:spTree>
    <p:extLst>
      <p:ext uri="{BB962C8B-B14F-4D97-AF65-F5344CB8AC3E}">
        <p14:creationId xmlns:p14="http://schemas.microsoft.com/office/powerpoint/2010/main" val="85791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907527-940B-4C17-8A2C-C4F59F002886}" type="datetimeFigureOut">
              <a:rPr lang="es-ES" smtClean="0"/>
              <a:t>07/08/2020</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52C415-CB12-4EF4-A602-B7463D17B194}" type="slidenum">
              <a:rPr lang="es-ES" smtClean="0"/>
              <a:t>‹Nº›</a:t>
            </a:fld>
            <a:endParaRPr lang="es-ES"/>
          </a:p>
        </p:txBody>
      </p:sp>
    </p:spTree>
    <p:extLst>
      <p:ext uri="{BB962C8B-B14F-4D97-AF65-F5344CB8AC3E}">
        <p14:creationId xmlns:p14="http://schemas.microsoft.com/office/powerpoint/2010/main" val="6991577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58492" y="759124"/>
            <a:ext cx="7766936" cy="5732987"/>
          </a:xfrm>
        </p:spPr>
        <p:txBody>
          <a:bodyPr/>
          <a:lstStyle/>
          <a:p>
            <a:pPr algn="ctr"/>
            <a:r>
              <a:rPr lang="es-ES" sz="6000" b="1" dirty="0"/>
              <a:t>PRIME </a:t>
            </a:r>
            <a:r>
              <a:rPr lang="es-ES" sz="6000" b="1" dirty="0" smtClean="0"/>
              <a:t> </a:t>
            </a:r>
            <a:br>
              <a:rPr lang="es-ES" sz="6000" b="1" dirty="0" smtClean="0"/>
            </a:br>
            <a:r>
              <a:rPr lang="es-ES" sz="6000" b="1" dirty="0" smtClean="0"/>
              <a:t>Programa </a:t>
            </a:r>
            <a:r>
              <a:rPr lang="es-ES" sz="6000" b="1" dirty="0"/>
              <a:t>para la recuperación                          y el impulso del empleo en Aragón</a:t>
            </a:r>
            <a:r>
              <a:rPr lang="es-ES" sz="6000" dirty="0"/>
              <a:t/>
            </a:r>
            <a:br>
              <a:rPr lang="es-ES" sz="6000" dirty="0"/>
            </a:br>
            <a:endParaRPr lang="es-ES"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134" y="5847068"/>
            <a:ext cx="1317595" cy="932680"/>
          </a:xfrm>
          <a:prstGeom prst="rect">
            <a:avLst/>
          </a:prstGeom>
        </p:spPr>
      </p:pic>
    </p:spTree>
    <p:extLst>
      <p:ext uri="{BB962C8B-B14F-4D97-AF65-F5344CB8AC3E}">
        <p14:creationId xmlns:p14="http://schemas.microsoft.com/office/powerpoint/2010/main" val="321109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1" y="482600"/>
            <a:ext cx="7255933" cy="5838324"/>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a:buNone/>
            </a:pPr>
            <a:r>
              <a:rPr lang="es-ES" sz="2000" dirty="0">
                <a:latin typeface="Arial" panose="020B0604020202020204" pitchFamily="34" charset="0"/>
                <a:cs typeface="Arial" panose="020B0604020202020204" pitchFamily="34" charset="0"/>
              </a:rPr>
              <a:t>La crisis sanitaria, de enorme magnitud y sin precedentes, ha tenido efectos muy negativos en la situación económica, dando lugar a una pérdida muy notable de actividad en muchas empresas, a la suspensión de miles de empleos y, aún peor, a la destrucción de muchos puestos de trabajo, tanto por cuenta ajena como por cuenta propia.</a:t>
            </a:r>
          </a:p>
          <a:p>
            <a:pPr marL="0" indent="0" algn="just">
              <a:buNone/>
            </a:pPr>
            <a:r>
              <a:rPr lang="es-ES" sz="2000" dirty="0">
                <a:latin typeface="Arial" panose="020B0604020202020204" pitchFamily="34" charset="0"/>
                <a:cs typeface="Arial" panose="020B0604020202020204" pitchFamily="34" charset="0"/>
              </a:rPr>
              <a:t>Es previsible que esta tendencia negativa continúe en los próximos meses, por lo que se considera necesario establecer desde las instituciones públicas medidas extraordinarias dirigidas a amortiguar los daños que la crisis sanitaria va a ocasionar en el tejido productivo y en nuestro mercado de trabajo. En este contexto, es una prioridad para el Gobierno de Aragón contribuir a la recuperación e impulso del empleo para minimizar el impacto tan negativo que, en el mismo, está teniendo la crisis sanitaria y económica. Facilitar que la actividad y el empleo se recuperen tan pronto como la situación sanitaria mejore es primordial y, por ello, es urgente actuar decididamente desde todos los ámbitos para que dichos efectos sean transitorios y coyunturales y no aboquen a una situación estructural de muy larga duración. </a:t>
            </a:r>
          </a:p>
          <a:p>
            <a:pPr marL="0" indent="0" algn="just">
              <a:buNone/>
            </a:pPr>
            <a:r>
              <a:rPr lang="es-ES" sz="2000" dirty="0">
                <a:latin typeface="Arial" panose="020B0604020202020204" pitchFamily="34" charset="0"/>
                <a:cs typeface="Arial" panose="020B0604020202020204" pitchFamily="34" charset="0"/>
              </a:rPr>
              <a:t>Contribuir a recuperar el empleo para aquellas personas que lo han perdido en este contexto socioeconómico o que, en dicho contexto, puedan encontrar mayores dificultades de acceso al mercado laboral, es el objetivo de </a:t>
            </a:r>
            <a:r>
              <a:rPr lang="es-ES" sz="2000" dirty="0" smtClean="0">
                <a:latin typeface="Arial" panose="020B0604020202020204" pitchFamily="34" charset="0"/>
                <a:cs typeface="Arial" panose="020B0604020202020204" pitchFamily="34" charset="0"/>
              </a:rPr>
              <a:t>esta orden, que </a:t>
            </a:r>
            <a:r>
              <a:rPr lang="es-ES" sz="2000" dirty="0">
                <a:latin typeface="Arial" panose="020B0604020202020204" pitchFamily="34" charset="0"/>
                <a:cs typeface="Arial" panose="020B0604020202020204" pitchFamily="34" charset="0"/>
              </a:rPr>
              <a:t>se enmarca en el ámbito de las políticas activas de empleo y en la acción decidida del Gobierno de Aragón desplegada en diferentes ámbitos para mitigar el impacto social y económico de la grave crisis sanitaria.</a:t>
            </a:r>
          </a:p>
          <a:p>
            <a:pPr marL="0" indent="0" algn="just">
              <a:buNone/>
            </a:pPr>
            <a:r>
              <a:rPr lang="es-ES" sz="2000" dirty="0">
                <a:latin typeface="Arial" panose="020B0604020202020204" pitchFamily="34" charset="0"/>
                <a:cs typeface="Arial" panose="020B0604020202020204" pitchFamily="34" charset="0"/>
              </a:rPr>
              <a:t>En este empeño, el Gobierno de Aragón cuenta con la </a:t>
            </a:r>
            <a:r>
              <a:rPr lang="es-ES" sz="2000" b="1" dirty="0">
                <a:latin typeface="Arial" panose="020B0604020202020204" pitchFamily="34" charset="0"/>
                <a:cs typeface="Arial" panose="020B0604020202020204" pitchFamily="34" charset="0"/>
              </a:rPr>
              <a:t>Estrategia Aragonesa para la Recuperación Social y Económica</a:t>
            </a:r>
            <a:r>
              <a:rPr lang="es-ES" sz="2000" dirty="0">
                <a:latin typeface="Arial" panose="020B0604020202020204" pitchFamily="34" charset="0"/>
                <a:cs typeface="Arial" panose="020B0604020202020204" pitchFamily="34" charset="0"/>
              </a:rPr>
              <a:t>, documento estratégico de primer orden suscrito el pasado 1 de junio por el Gobierno de Aragón con la inmensa mayoría de partidos políticos del arco parlamentario -PSOE, PP, CS, PAR, CHA, Podemos-, con las organizaciones empresariales y sindicales -CEPYME, CEOE, UGT y CC.OO.- y con la Federación Aragonesa de Municipios, Comarcas y Provincias (FAMCP). </a:t>
            </a:r>
            <a:r>
              <a:rPr lang="es-ES" sz="2000" u="sng" dirty="0">
                <a:latin typeface="Arial" panose="020B0604020202020204" pitchFamily="34" charset="0"/>
                <a:cs typeface="Arial" panose="020B0604020202020204" pitchFamily="34" charset="0"/>
              </a:rPr>
              <a:t>Dicho documento recoge hasta 273 medidas políticas económicas, sociales y ambientales de ámbito regional, entre las que se encuentran diferentes propuestas en materia de recuperación del empleo</a:t>
            </a:r>
            <a:r>
              <a:rPr lang="es-ES" sz="2000" dirty="0">
                <a:latin typeface="Arial" panose="020B0604020202020204" pitchFamily="34" charset="0"/>
                <a:cs typeface="Arial" panose="020B0604020202020204" pitchFamily="34" charset="0"/>
              </a:rPr>
              <a:t>. </a:t>
            </a:r>
          </a:p>
          <a:p>
            <a:pPr marL="0" indent="0" algn="just">
              <a:buNone/>
            </a:pPr>
            <a:r>
              <a:rPr lang="es-ES" sz="2000" dirty="0" smtClean="0">
                <a:latin typeface="Arial" panose="020B0604020202020204" pitchFamily="34" charset="0"/>
                <a:cs typeface="Arial" panose="020B0604020202020204" pitchFamily="34" charset="0"/>
              </a:rPr>
              <a:t> </a:t>
            </a:r>
          </a:p>
          <a:p>
            <a:pPr algn="just"/>
            <a:endParaRPr lang="es-E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134" y="5847068"/>
            <a:ext cx="1317595" cy="932680"/>
          </a:xfrm>
          <a:prstGeom prst="rect">
            <a:avLst/>
          </a:prstGeom>
        </p:spPr>
      </p:pic>
    </p:spTree>
    <p:extLst>
      <p:ext uri="{BB962C8B-B14F-4D97-AF65-F5344CB8AC3E}">
        <p14:creationId xmlns:p14="http://schemas.microsoft.com/office/powerpoint/2010/main" val="65747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457201"/>
            <a:ext cx="8596668" cy="5584162"/>
          </a:xfrm>
          <a:ln>
            <a:noFill/>
          </a:ln>
        </p:spPr>
        <p:txBody>
          <a:bodyPr>
            <a:normAutofit/>
          </a:bodyPr>
          <a:lstStyle/>
          <a:p>
            <a:pPr marL="0" indent="0">
              <a:buNone/>
            </a:pPr>
            <a:r>
              <a:rPr lang="es-ES" b="1" dirty="0" smtClean="0">
                <a:latin typeface="Arial" panose="020B0604020202020204" pitchFamily="34" charset="0"/>
                <a:cs typeface="Arial" panose="020B0604020202020204" pitchFamily="34" charset="0"/>
              </a:rPr>
              <a:t>El Programa </a:t>
            </a:r>
            <a:r>
              <a:rPr lang="es-ES" b="1" dirty="0">
                <a:latin typeface="Arial" panose="020B0604020202020204" pitchFamily="34" charset="0"/>
                <a:cs typeface="Arial" panose="020B0604020202020204" pitchFamily="34" charset="0"/>
              </a:rPr>
              <a:t>PRIME -Programa para la recuperación y el impulso del empleo en </a:t>
            </a:r>
            <a:r>
              <a:rPr lang="es-ES" b="1" dirty="0" smtClean="0">
                <a:latin typeface="Arial" panose="020B0604020202020204" pitchFamily="34" charset="0"/>
                <a:cs typeface="Arial" panose="020B0604020202020204" pitchFamily="34" charset="0"/>
              </a:rPr>
              <a:t>Aragón </a:t>
            </a:r>
            <a:r>
              <a:rPr lang="es-ES" b="1" dirty="0">
                <a:latin typeface="Arial" panose="020B0604020202020204" pitchFamily="34" charset="0"/>
                <a:cs typeface="Arial" panose="020B0604020202020204" pitchFamily="34" charset="0"/>
              </a:rPr>
              <a:t>pone a disposición de empresas y autónomos 6.000.000 € </a:t>
            </a:r>
            <a:endParaRPr lang="es-ES" b="1" dirty="0" smtClean="0">
              <a:latin typeface="Arial" panose="020B0604020202020204" pitchFamily="34" charset="0"/>
              <a:cs typeface="Arial" panose="020B0604020202020204" pitchFamily="34" charset="0"/>
            </a:endParaRPr>
          </a:p>
          <a:p>
            <a:pPr marL="0" indent="0">
              <a:buNone/>
            </a:pPr>
            <a:r>
              <a:rPr lang="es-ES" dirty="0" smtClean="0"/>
              <a:t>Se </a:t>
            </a:r>
            <a:r>
              <a:rPr lang="es-ES" dirty="0"/>
              <a:t>contemplan dos líneas diferenciadas </a:t>
            </a:r>
            <a:r>
              <a:rPr lang="es-ES" dirty="0" smtClean="0"/>
              <a:t>:</a:t>
            </a:r>
            <a:endParaRPr lang="es-ES" dirty="0"/>
          </a:p>
          <a:p>
            <a:pPr marL="0" indent="0">
              <a:buNone/>
            </a:pPr>
            <a:r>
              <a:rPr lang="es-ES" sz="2400" dirty="0">
                <a:latin typeface="Arial" panose="020B0604020202020204" pitchFamily="34" charset="0"/>
                <a:cs typeface="Arial" panose="020B0604020202020204" pitchFamily="34" charset="0"/>
              </a:rPr>
              <a:t>a) </a:t>
            </a:r>
            <a:r>
              <a:rPr lang="es-ES" sz="2400" b="1" dirty="0">
                <a:latin typeface="Arial" panose="020B0604020202020204" pitchFamily="34" charset="0"/>
                <a:cs typeface="Arial" panose="020B0604020202020204" pitchFamily="34" charset="0"/>
              </a:rPr>
              <a:t>PRIME-cuenta </a:t>
            </a:r>
            <a:r>
              <a:rPr lang="es-ES" sz="2400" b="1" dirty="0" smtClean="0">
                <a:latin typeface="Arial" panose="020B0604020202020204" pitchFamily="34" charset="0"/>
                <a:cs typeface="Arial" panose="020B0604020202020204" pitchFamily="34" charset="0"/>
              </a:rPr>
              <a:t>ajena:</a:t>
            </a:r>
            <a:r>
              <a:rPr lang="es-ES" sz="2400"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En esta línea se establece una subvención para fomentar la contratación por cuenta ajena de personas desempleadas que hubiesen perdido su empleo en el marco de la crisis provocada por la COVID-19 o que encuentren dificultades de acceso al empleo por la actual situación de crisis sanitaria y económica.</a:t>
            </a:r>
          </a:p>
          <a:p>
            <a:pPr marL="0" indent="0">
              <a:buNone/>
            </a:pPr>
            <a:r>
              <a:rPr lang="es-ES" sz="2400" dirty="0">
                <a:latin typeface="Arial" panose="020B0604020202020204" pitchFamily="34" charset="0"/>
                <a:cs typeface="Arial" panose="020B0604020202020204" pitchFamily="34" charset="0"/>
              </a:rPr>
              <a:t>b) </a:t>
            </a:r>
            <a:r>
              <a:rPr lang="es-ES" sz="2400" b="1" dirty="0" smtClean="0">
                <a:latin typeface="Arial" panose="020B0604020202020204" pitchFamily="34" charset="0"/>
                <a:cs typeface="Arial" panose="020B0604020202020204" pitchFamily="34" charset="0"/>
              </a:rPr>
              <a:t>PRIME-autónomos:</a:t>
            </a:r>
            <a:r>
              <a:rPr lang="es-ES" sz="2400"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En esta línea se establece una subvención para favorecer una segunda oportunidad de personas que hubiesen cesado como trabajadores autónomos y que decidan emprender nuevamente una actividad como trabajadores por cuenta propia.</a:t>
            </a:r>
          </a:p>
          <a:p>
            <a:endParaRPr lang="es-ES" sz="24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134" y="5847068"/>
            <a:ext cx="1317595" cy="932680"/>
          </a:xfrm>
          <a:prstGeom prst="rect">
            <a:avLst/>
          </a:prstGeom>
        </p:spPr>
      </p:pic>
    </p:spTree>
    <p:extLst>
      <p:ext uri="{BB962C8B-B14F-4D97-AF65-F5344CB8AC3E}">
        <p14:creationId xmlns:p14="http://schemas.microsoft.com/office/powerpoint/2010/main" val="2190617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81155"/>
            <a:ext cx="9087768" cy="6512943"/>
          </a:xfrm>
        </p:spPr>
        <p:txBody>
          <a:bodyPr>
            <a:noAutofit/>
          </a:bodyPr>
          <a:lstStyle/>
          <a:p>
            <a:pPr marL="0" indent="0" algn="ctr">
              <a:buNone/>
            </a:pPr>
            <a:r>
              <a:rPr lang="es-ES" sz="1600"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PRIME - CUENTA </a:t>
            </a:r>
            <a:r>
              <a:rPr lang="es-ES" sz="1600" u="sng"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AJENA</a:t>
            </a:r>
            <a:endParaRPr lang="es-ES"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buFont typeface="Wingdings" panose="05000000000000000000" pitchFamily="2" charset="2"/>
              <a:buChar char="q"/>
            </a:pPr>
            <a:r>
              <a:rPr lang="es-ES" sz="1400" b="1" dirty="0">
                <a:latin typeface="Arial" panose="020B0604020202020204" pitchFamily="34" charset="0"/>
                <a:cs typeface="Arial" panose="020B0604020202020204" pitchFamily="34" charset="0"/>
              </a:rPr>
              <a:t>Beneficiarios: </a:t>
            </a:r>
          </a:p>
          <a:p>
            <a:pPr marL="0" indent="0">
              <a:buNone/>
            </a:pPr>
            <a:r>
              <a:rPr lang="es-ES" sz="1200" dirty="0">
                <a:latin typeface="Arial" panose="020B0604020202020204" pitchFamily="34" charset="0"/>
                <a:cs typeface="Arial" panose="020B0604020202020204" pitchFamily="34" charset="0"/>
              </a:rPr>
              <a:t>Trabajadores autónomos y empresas, cualquiera que sea su forma jurídica, que tengan menos de 250 trabajadores de alta en la Seguridad Social en la fecha inmediatamente anterior a la de contratación, que desarrollen su actividad en la Comunidad Autónoma de Aragón y que, en su condición de empleadoras contraten por cuenta ajena, mediante contratos laborales de al menos dos años de duración y a jornada completa, a personas en situación de desempleo.</a:t>
            </a:r>
          </a:p>
          <a:p>
            <a:pPr>
              <a:buFont typeface="Wingdings" panose="05000000000000000000" pitchFamily="2" charset="2"/>
              <a:buChar char="q"/>
            </a:pPr>
            <a:r>
              <a:rPr lang="es-ES" sz="1400" b="1" dirty="0">
                <a:latin typeface="Arial" panose="020B0604020202020204" pitchFamily="34" charset="0"/>
                <a:cs typeface="Arial" panose="020B0604020202020204" pitchFamily="34" charset="0"/>
              </a:rPr>
              <a:t>Destinatarios finales:</a:t>
            </a:r>
          </a:p>
          <a:p>
            <a:pPr marL="0" indent="0">
              <a:buNone/>
            </a:pPr>
            <a:r>
              <a:rPr lang="es-ES" sz="1200" dirty="0">
                <a:latin typeface="Arial" panose="020B0604020202020204" pitchFamily="34" charset="0"/>
                <a:cs typeface="Arial" panose="020B0604020202020204" pitchFamily="34" charset="0"/>
              </a:rPr>
              <a:t>Son aquellas personas inscritas como desempleadas no ocupadas en el Servicio Público de Empleo de la Comunidad Autónoma de Aragón que pertenezcan a alguno de los siguientes colectivos:</a:t>
            </a:r>
          </a:p>
          <a:p>
            <a:pPr marL="0" indent="0">
              <a:buNone/>
            </a:pPr>
            <a:r>
              <a:rPr lang="es-ES" sz="1200" dirty="0">
                <a:latin typeface="Arial" panose="020B0604020202020204" pitchFamily="34" charset="0"/>
                <a:cs typeface="Arial" panose="020B0604020202020204" pitchFamily="34" charset="0"/>
              </a:rPr>
              <a:t>a) Personas desempleadas de larga duración.</a:t>
            </a:r>
          </a:p>
          <a:p>
            <a:pPr marL="0" indent="0">
              <a:buNone/>
            </a:pPr>
            <a:r>
              <a:rPr lang="es-ES" sz="1200" dirty="0">
                <a:latin typeface="Arial" panose="020B0604020202020204" pitchFamily="34" charset="0"/>
                <a:cs typeface="Arial" panose="020B0604020202020204" pitchFamily="34" charset="0"/>
              </a:rPr>
              <a:t>b) Personas desempleadas mayores de 52 años de edad.</a:t>
            </a:r>
          </a:p>
          <a:p>
            <a:pPr marL="0" indent="0">
              <a:buNone/>
            </a:pPr>
            <a:r>
              <a:rPr lang="es-ES" sz="1200" dirty="0">
                <a:latin typeface="Arial" panose="020B0604020202020204" pitchFamily="34" charset="0"/>
                <a:cs typeface="Arial" panose="020B0604020202020204" pitchFamily="34" charset="0"/>
              </a:rPr>
              <a:t>c) Personas desempleadas que hubiesen perdido su empleo anterior en el marco temporal de la crisis derivada de la COVID-19.</a:t>
            </a:r>
          </a:p>
          <a:p>
            <a:pPr marL="0" indent="0">
              <a:buNone/>
            </a:pPr>
            <a:r>
              <a:rPr lang="es-ES" sz="1200" dirty="0">
                <a:latin typeface="Arial" panose="020B0604020202020204" pitchFamily="34" charset="0"/>
                <a:cs typeface="Arial" panose="020B0604020202020204" pitchFamily="34" charset="0"/>
              </a:rPr>
              <a:t>d) Otras personas desempleadas, independientemente de su edad o tiempo de permanencia en situación desempleo.</a:t>
            </a:r>
          </a:p>
          <a:p>
            <a:pPr>
              <a:buFont typeface="Wingdings" panose="05000000000000000000" pitchFamily="2" charset="2"/>
              <a:buChar char="q"/>
            </a:pPr>
            <a:r>
              <a:rPr lang="es-ES" sz="1400" b="1" i="1" dirty="0">
                <a:latin typeface="Arial" panose="020B0604020202020204" pitchFamily="34" charset="0"/>
                <a:cs typeface="Arial" panose="020B0604020202020204" pitchFamily="34" charset="0"/>
              </a:rPr>
              <a:t>Condiciones de la </a:t>
            </a:r>
            <a:r>
              <a:rPr lang="es-ES" sz="1400" b="1" i="1" dirty="0" smtClean="0">
                <a:latin typeface="Arial" panose="020B0604020202020204" pitchFamily="34" charset="0"/>
                <a:cs typeface="Arial" panose="020B0604020202020204" pitchFamily="34" charset="0"/>
              </a:rPr>
              <a:t>contratación:</a:t>
            </a:r>
            <a:endParaRPr lang="es-ES" sz="1400" b="1" dirty="0">
              <a:latin typeface="Arial" panose="020B0604020202020204" pitchFamily="34" charset="0"/>
              <a:cs typeface="Arial" panose="020B0604020202020204" pitchFamily="34" charset="0"/>
            </a:endParaRPr>
          </a:p>
          <a:p>
            <a:pPr marL="0" indent="0">
              <a:buNone/>
            </a:pPr>
            <a:r>
              <a:rPr lang="es-ES" sz="1200" dirty="0">
                <a:latin typeface="Arial" panose="020B0604020202020204" pitchFamily="34" charset="0"/>
                <a:cs typeface="Arial" panose="020B0604020202020204" pitchFamily="34" charset="0"/>
              </a:rPr>
              <a:t>Contratos a jornada completa que se celebren por tiempo indefinido o con carácter temporal o de duración determinada que tengan una duración inicial pactada igual o superior a dos años.</a:t>
            </a:r>
          </a:p>
          <a:p>
            <a:pPr marL="0" indent="0">
              <a:buNone/>
            </a:pPr>
            <a:r>
              <a:rPr lang="es-ES" sz="1200" dirty="0">
                <a:latin typeface="Arial" panose="020B0604020202020204" pitchFamily="34" charset="0"/>
                <a:cs typeface="Arial" panose="020B0604020202020204" pitchFamily="34" charset="0"/>
              </a:rPr>
              <a:t>La orden establece una remuneración mínima para los trabajadores contratados por encima del SMI y que varía entre 1,2 y 1,6 del SMI, en función del grupo de cotización, todo ello al efecto de garantizar un empleo estable y de calidad. </a:t>
            </a:r>
          </a:p>
          <a:p>
            <a:pPr>
              <a:buFont typeface="Wingdings" panose="05000000000000000000" pitchFamily="2" charset="2"/>
              <a:buChar char="q"/>
            </a:pPr>
            <a:r>
              <a:rPr lang="es-ES" sz="1400" b="1" i="1" dirty="0">
                <a:latin typeface="Arial" panose="020B0604020202020204" pitchFamily="34" charset="0"/>
                <a:cs typeface="Arial" panose="020B0604020202020204" pitchFamily="34" charset="0"/>
              </a:rPr>
              <a:t>Cuantía de las </a:t>
            </a:r>
            <a:r>
              <a:rPr lang="es-ES" sz="1400" b="1" i="1" dirty="0" smtClean="0">
                <a:latin typeface="Arial" panose="020B0604020202020204" pitchFamily="34" charset="0"/>
                <a:cs typeface="Arial" panose="020B0604020202020204" pitchFamily="34" charset="0"/>
              </a:rPr>
              <a:t>subvenciones:</a:t>
            </a:r>
            <a:endParaRPr lang="es-ES" sz="1400" b="1" dirty="0">
              <a:latin typeface="Arial" panose="020B0604020202020204" pitchFamily="34" charset="0"/>
              <a:cs typeface="Arial" panose="020B0604020202020204" pitchFamily="34" charset="0"/>
            </a:endParaRPr>
          </a:p>
          <a:p>
            <a:pPr marL="0" indent="0">
              <a:buNone/>
            </a:pPr>
            <a:r>
              <a:rPr lang="es-ES" sz="1200" dirty="0">
                <a:latin typeface="Arial" panose="020B0604020202020204" pitchFamily="34" charset="0"/>
                <a:cs typeface="Arial" panose="020B0604020202020204" pitchFamily="34" charset="0"/>
              </a:rPr>
              <a:t>Se calcula multiplicando la base mínima de cotización de la persona contratada por unos coeficientes porcentuales en función del tipo de contrato y del colectivo al que pertenezca el trabajador. La subvención puede oscilar entre 3.988 € por cualquier contrato de al menos 2 años de duración suscrito con una persona desempleada, y 11.138 € para contratos indefinidos suscritos con personas que perdiesen su empleo a causa de la crisis COVID y se encuentren en el grupo 1 de cotización (con límite máximo de 10.000€, excepto VVG)</a:t>
            </a:r>
          </a:p>
          <a:p>
            <a:pPr marL="0" indent="0">
              <a:buNone/>
            </a:pPr>
            <a:endParaRPr lang="es-ES" sz="12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134" y="5847068"/>
            <a:ext cx="1317595" cy="932680"/>
          </a:xfrm>
          <a:prstGeom prst="rect">
            <a:avLst/>
          </a:prstGeom>
        </p:spPr>
      </p:pic>
    </p:spTree>
    <p:extLst>
      <p:ext uri="{BB962C8B-B14F-4D97-AF65-F5344CB8AC3E}">
        <p14:creationId xmlns:p14="http://schemas.microsoft.com/office/powerpoint/2010/main" val="3783284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9947" y="258793"/>
            <a:ext cx="9230263" cy="6409426"/>
          </a:xfrm>
        </p:spPr>
        <p:txBody>
          <a:bodyPr>
            <a:normAutofit fontScale="25000" lnSpcReduction="20000"/>
          </a:bodyPr>
          <a:lstStyle/>
          <a:p>
            <a:pPr marL="0" indent="0" algn="ctr">
              <a:buNone/>
            </a:pPr>
            <a:endParaRPr lang="es-ES" sz="6400" b="1" dirty="0" smtClean="0">
              <a:latin typeface="Arial" panose="020B0604020202020204" pitchFamily="34" charset="0"/>
              <a:cs typeface="Arial" panose="020B0604020202020204" pitchFamily="34" charset="0"/>
            </a:endParaRPr>
          </a:p>
          <a:p>
            <a:pPr marL="0" indent="0" algn="ctr">
              <a:buNone/>
            </a:pPr>
            <a:r>
              <a:rPr lang="es-ES" sz="6400" u="sng" dirty="0" smtClean="0">
                <a:ln w="0"/>
                <a:solidFill>
                  <a:schemeClr val="tx1"/>
                </a:solidFill>
                <a:latin typeface="Arial" panose="020B0604020202020204" pitchFamily="34" charset="0"/>
                <a:cs typeface="Arial" panose="020B0604020202020204" pitchFamily="34" charset="0"/>
              </a:rPr>
              <a:t>PRIME </a:t>
            </a:r>
            <a:r>
              <a:rPr lang="es-ES" sz="6400" u="sng" dirty="0">
                <a:ln w="0"/>
                <a:solidFill>
                  <a:schemeClr val="tx1"/>
                </a:solidFill>
                <a:latin typeface="Arial" panose="020B0604020202020204" pitchFamily="34" charset="0"/>
                <a:cs typeface="Arial" panose="020B0604020202020204" pitchFamily="34" charset="0"/>
              </a:rPr>
              <a:t>– AUTÓNOM@S</a:t>
            </a:r>
            <a:r>
              <a:rPr lang="es-ES" sz="3700" u="sng" dirty="0">
                <a:ln w="0"/>
                <a:solidFill>
                  <a:schemeClr val="tx1"/>
                </a:solidFill>
                <a:latin typeface="Arial" panose="020B0604020202020204" pitchFamily="34" charset="0"/>
                <a:cs typeface="Arial" panose="020B0604020202020204" pitchFamily="34" charset="0"/>
              </a:rPr>
              <a:t>:</a:t>
            </a:r>
          </a:p>
          <a:p>
            <a:pPr>
              <a:buFont typeface="Wingdings" panose="05000000000000000000" pitchFamily="2" charset="2"/>
              <a:buChar char="q"/>
            </a:pPr>
            <a:r>
              <a:rPr lang="es-ES" sz="5600" b="1" dirty="0">
                <a:latin typeface="Arial" panose="020B0604020202020204" pitchFamily="34" charset="0"/>
                <a:cs typeface="Arial" panose="020B0604020202020204" pitchFamily="34" charset="0"/>
              </a:rPr>
              <a:t>Beneficiarios: </a:t>
            </a:r>
          </a:p>
          <a:p>
            <a:pPr marL="0" indent="0">
              <a:buNone/>
            </a:pPr>
            <a:r>
              <a:rPr lang="es-ES" sz="4800" dirty="0">
                <a:latin typeface="Arial" panose="020B0604020202020204" pitchFamily="34" charset="0"/>
                <a:cs typeface="Arial" panose="020B0604020202020204" pitchFamily="34" charset="0"/>
              </a:rPr>
              <a:t>Podrán ser beneficiarias de la subvención prevista para favorecer una segunda oportunidad, aquellas personas físicas que, con anterioridad a la fecha de publicación de esta orden,  hubiesen cesado con carácter definitivo en su anterior actividad como trabajadores autónomos o por cuenta propia, bien a partir del 14 de marzo de 2020 en el marco de la actual crisis derivada del COVID-19, o bien con anterioridad a dicha fecha, y que, en uno u otro caso, se establezcan nuevamente como trabajadores autónomos o por cuenta propia.</a:t>
            </a:r>
          </a:p>
          <a:p>
            <a:pPr marL="0" indent="0">
              <a:buNone/>
            </a:pPr>
            <a:r>
              <a:rPr lang="es-ES" sz="4800" dirty="0" smtClean="0">
                <a:latin typeface="Arial" panose="020B0604020202020204" pitchFamily="34" charset="0"/>
                <a:cs typeface="Arial" panose="020B0604020202020204" pitchFamily="34" charset="0"/>
              </a:rPr>
              <a:t>Podrán </a:t>
            </a:r>
            <a:r>
              <a:rPr lang="es-ES" sz="4800" dirty="0">
                <a:latin typeface="Arial" panose="020B0604020202020204" pitchFamily="34" charset="0"/>
                <a:cs typeface="Arial" panose="020B0604020202020204" pitchFamily="34" charset="0"/>
              </a:rPr>
              <a:t>ser beneficiarias de la subvención para una segunda oportunidad las personas que reúnan los siguientes requisitos:</a:t>
            </a:r>
          </a:p>
          <a:p>
            <a:pPr marL="0" indent="0">
              <a:buNone/>
            </a:pPr>
            <a:r>
              <a:rPr lang="es-ES" sz="4800" dirty="0">
                <a:latin typeface="Arial" panose="020B0604020202020204" pitchFamily="34" charset="0"/>
                <a:cs typeface="Arial" panose="020B0604020202020204" pitchFamily="34" charset="0"/>
              </a:rPr>
              <a:t>a) Haber ejercido anteriormente una actividad como profesional autónomo por cuenta propia y haber cesado con carácter definitivo en dicha actividad.</a:t>
            </a:r>
          </a:p>
          <a:p>
            <a:pPr marL="0" indent="0">
              <a:buNone/>
            </a:pPr>
            <a:r>
              <a:rPr lang="es-ES" sz="4800" dirty="0">
                <a:latin typeface="Arial" panose="020B0604020202020204" pitchFamily="34" charset="0"/>
                <a:cs typeface="Arial" panose="020B0604020202020204" pitchFamily="34" charset="0"/>
              </a:rPr>
              <a:t>b) </a:t>
            </a:r>
            <a:r>
              <a:rPr lang="es-ES_tradnl" sz="4800" dirty="0">
                <a:latin typeface="Arial" panose="020B0604020202020204" pitchFamily="34" charset="0"/>
                <a:cs typeface="Arial" panose="020B0604020202020204" pitchFamily="34" charset="0"/>
              </a:rPr>
              <a:t>Permanecer desempleada e inscrita como demandante de empleo en las oficinas del Servicio Público de Empleo, al menos, desde el día inmediatamente anterior a la fecha de inicio de la nueva actividad.</a:t>
            </a:r>
            <a:endParaRPr lang="es-ES" sz="4800" dirty="0">
              <a:latin typeface="Arial" panose="020B0604020202020204" pitchFamily="34" charset="0"/>
              <a:cs typeface="Arial" panose="020B0604020202020204" pitchFamily="34" charset="0"/>
            </a:endParaRPr>
          </a:p>
          <a:p>
            <a:pPr marL="0" indent="0">
              <a:buNone/>
            </a:pPr>
            <a:r>
              <a:rPr lang="es-ES" sz="4800" dirty="0">
                <a:latin typeface="Arial" panose="020B0604020202020204" pitchFamily="34" charset="0"/>
                <a:cs typeface="Arial" panose="020B0604020202020204" pitchFamily="34" charset="0"/>
              </a:rPr>
              <a:t>c) Figurar de alta con carácter previo a la presentación de la correspondiente solicitud de esta subvención en el Régimen Especial de Trabajadores Autónomos y en el Impuesto sobre Actividades Económicas que consta en el Censo de Empresarios, Profesionales y Retenedores. </a:t>
            </a:r>
          </a:p>
          <a:p>
            <a:pPr>
              <a:buFont typeface="Wingdings" panose="05000000000000000000" pitchFamily="2" charset="2"/>
              <a:buChar char="q"/>
            </a:pPr>
            <a:r>
              <a:rPr lang="es-ES" sz="5600" b="1" i="1" dirty="0">
                <a:latin typeface="Arial" panose="020B0604020202020204" pitchFamily="34" charset="0"/>
                <a:cs typeface="Arial" panose="020B0604020202020204" pitchFamily="34" charset="0"/>
              </a:rPr>
              <a:t>Cuantía de las subvenciones.</a:t>
            </a:r>
            <a:endParaRPr lang="es-ES" sz="5600" b="1" dirty="0">
              <a:latin typeface="Arial" panose="020B0604020202020204" pitchFamily="34" charset="0"/>
              <a:cs typeface="Arial" panose="020B0604020202020204" pitchFamily="34" charset="0"/>
            </a:endParaRPr>
          </a:p>
          <a:p>
            <a:pPr marL="0" indent="0">
              <a:buNone/>
            </a:pPr>
            <a:r>
              <a:rPr lang="es-ES" sz="4800" dirty="0">
                <a:latin typeface="Arial" panose="020B0604020202020204" pitchFamily="34" charset="0"/>
                <a:cs typeface="Arial" panose="020B0604020202020204" pitchFamily="34" charset="0"/>
              </a:rPr>
              <a:t>En función del momento en que hubiese cesado en su anterior actividad como trabajador autónomo o por cuenta propia se establecen las siguientes subvenciones:</a:t>
            </a:r>
          </a:p>
          <a:p>
            <a:pPr marL="0" indent="0">
              <a:buNone/>
            </a:pPr>
            <a:r>
              <a:rPr lang="es-ES" sz="4800" dirty="0">
                <a:latin typeface="Arial" panose="020B0604020202020204" pitchFamily="34" charset="0"/>
                <a:cs typeface="Arial" panose="020B0604020202020204" pitchFamily="34" charset="0"/>
              </a:rPr>
              <a:t>a) 4.533,12 €. Subvención que resulta de multiplicar por 12 una cantidad equivalente al 40% de la base mínima de cotización vigente de los trabajadores por cuenta propia o autónomos del Régimen Especial de la Seguridad Social de los Trabajadores por Cuenta Propia o Autónomos para quienes hubiesen cesado con carácter definitivo en su actividad como trabajadores autónomos o por cuenta propia a partir del 14 de marzo del 2020, fecha de entrada en vigor del Real Decreto 463/2020, de 14 de marzo, por el que se declara el estado de alarma para la gestión de la situación de crisis sanitaria ocasionada por el COVID-19.</a:t>
            </a:r>
          </a:p>
          <a:p>
            <a:pPr marL="0" indent="0">
              <a:buNone/>
            </a:pPr>
            <a:r>
              <a:rPr lang="es-ES" sz="4800" dirty="0">
                <a:latin typeface="Arial" panose="020B0604020202020204" pitchFamily="34" charset="0"/>
                <a:cs typeface="Arial" panose="020B0604020202020204" pitchFamily="34" charset="0"/>
              </a:rPr>
              <a:t>b) 3.399,84 €. Subvención que resulta de multiplicar por 12 una cantidad equivalente al 30% de la base mínima de cotización vigente de los trabajadores por cuenta propia o autónomos del Régimen Especial de la Seguridad Social de los Trabajadores por Cuenta Propia o Autónomos para quienes hubiesen cesado con carácter definitivo en su actividad como trabajadores autónomos o por cuenta propia en cualquier momento previo al 14 de marzo del 2020, fecha de entrada en vigor del Real Decreto 463/2020, de 14 de marzo, por el que se declara el estado de alarma para la gestión de la situación de crisis sanitaria ocasionada por el COVID-19.</a:t>
            </a:r>
          </a:p>
          <a:p>
            <a:pPr marL="0" indent="0">
              <a:buNone/>
            </a:pPr>
            <a:r>
              <a:rPr lang="es-ES" sz="4800" i="1" dirty="0">
                <a:latin typeface="Arial" panose="020B0604020202020204" pitchFamily="34" charset="0"/>
                <a:cs typeface="Arial" panose="020B0604020202020204" pitchFamily="34" charset="0"/>
              </a:rPr>
              <a:t> </a:t>
            </a:r>
            <a:endParaRPr lang="es-ES" sz="48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134" y="5847068"/>
            <a:ext cx="1317595" cy="932680"/>
          </a:xfrm>
          <a:prstGeom prst="rect">
            <a:avLst/>
          </a:prstGeom>
        </p:spPr>
      </p:pic>
    </p:spTree>
    <p:extLst>
      <p:ext uri="{BB962C8B-B14F-4D97-AF65-F5344CB8AC3E}">
        <p14:creationId xmlns:p14="http://schemas.microsoft.com/office/powerpoint/2010/main" val="2327443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778933"/>
            <a:ext cx="8596668" cy="5643429"/>
          </a:xfrm>
        </p:spPr>
        <p:txBody>
          <a:bodyPr>
            <a:normAutofit lnSpcReduction="10000"/>
          </a:bodyPr>
          <a:lstStyle/>
          <a:p>
            <a:r>
              <a:rPr lang="es-ES" dirty="0"/>
              <a:t>PERSPECTIVA DE GÉNERO Y DE DESARROLLO </a:t>
            </a:r>
            <a:r>
              <a:rPr lang="es-ES" dirty="0" smtClean="0"/>
              <a:t>LOCAL</a:t>
            </a:r>
          </a:p>
          <a:p>
            <a:pPr marL="0" indent="0">
              <a:buNone/>
            </a:pPr>
            <a:r>
              <a:rPr lang="es-ES" dirty="0" smtClean="0"/>
              <a:t> </a:t>
            </a:r>
            <a:r>
              <a:rPr lang="es-ES" dirty="0"/>
              <a:t>En todos los casos, cuenta ajena y cuenta propia, se contemplan incrementos en las cuantías básicas de subvención cuando la beneficiaria sea mujer o cuando el centro de trabajo o domicilio fiscal esté ubicado en una localidad o núcleo de población aragonés de menos de 5.000 habitantes. Asimismo, cuando la beneficiaria sea una mujer desempleada víctima de violencia</a:t>
            </a:r>
            <a:r>
              <a:rPr lang="es-ES" dirty="0" smtClean="0"/>
              <a:t>.</a:t>
            </a:r>
          </a:p>
          <a:p>
            <a:pPr marL="0" indent="0">
              <a:buNone/>
            </a:pPr>
            <a:endParaRPr lang="es-ES" dirty="0"/>
          </a:p>
          <a:p>
            <a:r>
              <a:rPr lang="es-ES" dirty="0"/>
              <a:t>PERÍODO DE APLICACIÓN:</a:t>
            </a:r>
          </a:p>
          <a:p>
            <a:pPr marL="0" indent="0">
              <a:buNone/>
            </a:pPr>
            <a:r>
              <a:rPr lang="es-ES" dirty="0"/>
              <a:t>Contratos y altas en autónomos a partir de la entrada en vigor de la orden </a:t>
            </a:r>
            <a:r>
              <a:rPr lang="es-ES" dirty="0" smtClean="0"/>
              <a:t>(8 agosto) y </a:t>
            </a:r>
            <a:r>
              <a:rPr lang="es-ES" dirty="0"/>
              <a:t>hasta el 31 de octubre</a:t>
            </a:r>
            <a:r>
              <a:rPr lang="es-ES" dirty="0" smtClean="0"/>
              <a:t>.</a:t>
            </a:r>
          </a:p>
          <a:p>
            <a:pPr marL="0" indent="0">
              <a:buNone/>
            </a:pPr>
            <a:endParaRPr lang="es-ES" dirty="0"/>
          </a:p>
          <a:p>
            <a:r>
              <a:rPr lang="es-ES" dirty="0"/>
              <a:t>PLAZO DE SOLICITUD:</a:t>
            </a:r>
          </a:p>
          <a:p>
            <a:pPr marL="0" indent="0">
              <a:buNone/>
            </a:pPr>
            <a:r>
              <a:rPr lang="es-ES" dirty="0"/>
              <a:t>15 días desde el alta en Seguridad Social del trabajador</a:t>
            </a:r>
            <a:r>
              <a:rPr lang="es-ES" dirty="0" smtClean="0"/>
              <a:t>.</a:t>
            </a:r>
          </a:p>
          <a:p>
            <a:pPr marL="0" indent="0">
              <a:buNone/>
            </a:pPr>
            <a:endParaRPr lang="es-ES" dirty="0"/>
          </a:p>
          <a:p>
            <a:r>
              <a:rPr lang="es-ES" dirty="0" smtClean="0"/>
              <a:t>DOTACIÓN</a:t>
            </a:r>
            <a:r>
              <a:rPr lang="es-ES" dirty="0"/>
              <a:t>: </a:t>
            </a:r>
          </a:p>
          <a:p>
            <a:pPr marL="0" indent="0">
              <a:buNone/>
            </a:pPr>
            <a:r>
              <a:rPr lang="es-ES" dirty="0"/>
              <a:t>6.000.000 €</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134" y="5847068"/>
            <a:ext cx="1317595" cy="932680"/>
          </a:xfrm>
          <a:prstGeom prst="rect">
            <a:avLst/>
          </a:prstGeom>
        </p:spPr>
      </p:pic>
    </p:spTree>
    <p:extLst>
      <p:ext uri="{BB962C8B-B14F-4D97-AF65-F5344CB8AC3E}">
        <p14:creationId xmlns:p14="http://schemas.microsoft.com/office/powerpoint/2010/main" val="18544056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TotalTime>
  <Words>1474</Words>
  <Application>Microsoft Office PowerPoint</Application>
  <PresentationFormat>Panorámica</PresentationFormat>
  <Paragraphs>48</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Trebuchet MS</vt:lpstr>
      <vt:lpstr>Wingdings</vt:lpstr>
      <vt:lpstr>Wingdings 3</vt:lpstr>
      <vt:lpstr>Faceta</vt:lpstr>
      <vt:lpstr>PRIME   Programa para la recuperación                          y el impulso del empleo en Aragón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   Programa para la recuperación                          y el impulso del empleo en Aragón</dc:title>
  <dc:creator>Administrador</dc:creator>
  <cp:lastModifiedBy>Administrador</cp:lastModifiedBy>
  <cp:revision>4</cp:revision>
  <dcterms:created xsi:type="dcterms:W3CDTF">2020-08-07T08:19:13Z</dcterms:created>
  <dcterms:modified xsi:type="dcterms:W3CDTF">2020-08-07T08:42:17Z</dcterms:modified>
</cp:coreProperties>
</file>